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304" r:id="rId3"/>
    <p:sldId id="305" r:id="rId4"/>
    <p:sldId id="308" r:id="rId5"/>
    <p:sldId id="307" r:id="rId6"/>
    <p:sldId id="306" r:id="rId7"/>
    <p:sldId id="311" r:id="rId8"/>
    <p:sldId id="310" r:id="rId9"/>
    <p:sldId id="312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0000"/>
    <a:srgbClr val="C1E442"/>
    <a:srgbClr val="C6D254"/>
    <a:srgbClr val="72AF2F"/>
    <a:srgbClr val="5C88D0"/>
    <a:srgbClr val="2A6EA8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1" autoAdjust="0"/>
    <p:restoredTop sz="95285" autoAdjust="0"/>
  </p:normalViewPr>
  <p:slideViewPr>
    <p:cSldViewPr snapToGrid="0">
      <p:cViewPr varScale="1">
        <p:scale>
          <a:sx n="78" d="100"/>
          <a:sy n="78" d="100"/>
        </p:scale>
        <p:origin x="653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11/7/2019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11/7/2019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63526" y="6339528"/>
            <a:ext cx="11418887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S5-197106TD Concept clarification for Network Slice SA5#128  </a:t>
            </a:r>
            <a:r>
              <a:rPr lang="fr-FR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534E6-C481-4FD8-BDA8-05D44CF06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8697" y="2693987"/>
            <a:ext cx="10363200" cy="1470025"/>
          </a:xfrm>
        </p:spPr>
        <p:txBody>
          <a:bodyPr/>
          <a:lstStyle/>
          <a:p>
            <a:r>
              <a:rPr lang="en-GB" b="1" dirty="0"/>
              <a:t>Concept clarification for Network Slice</a:t>
            </a:r>
            <a:br>
              <a:rPr lang="en-GB" b="1" dirty="0"/>
            </a:br>
            <a:r>
              <a:rPr lang="en-GB" sz="3200" b="1" dirty="0"/>
              <a:t>SA5#128 18-22 November </a:t>
            </a:r>
            <a:br>
              <a:rPr lang="en-GB" sz="3200" b="1" dirty="0"/>
            </a:br>
            <a:r>
              <a:rPr lang="en-GB" sz="3200" b="1" dirty="0"/>
              <a:t>Zhuhai (China)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A40507-F653-445F-81C9-71B17BAB44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2326" y="4517733"/>
            <a:ext cx="8534400" cy="1752600"/>
          </a:xfrm>
        </p:spPr>
        <p:txBody>
          <a:bodyPr/>
          <a:lstStyle/>
          <a:p>
            <a:r>
              <a:rPr lang="en-US" dirty="0"/>
              <a:t>Nokia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SA2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FCDADB-6817-4F47-9950-40F52E9EF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GB" sz="1600" b="1" dirty="0"/>
              <a:t>Network Slice:</a:t>
            </a:r>
            <a:r>
              <a:rPr lang="en-GB" sz="1600" dirty="0"/>
              <a:t> A </a:t>
            </a:r>
            <a:r>
              <a:rPr lang="en-GB" sz="1600" b="1" dirty="0"/>
              <a:t>logical network </a:t>
            </a:r>
            <a:r>
              <a:rPr lang="en-GB" sz="1600" dirty="0"/>
              <a:t>that provides specific network </a:t>
            </a:r>
            <a:r>
              <a:rPr lang="en-GB" sz="1600" b="1" dirty="0"/>
              <a:t>capabilities</a:t>
            </a:r>
            <a:r>
              <a:rPr lang="en-GB" sz="1600" dirty="0"/>
              <a:t> and network </a:t>
            </a:r>
            <a:r>
              <a:rPr lang="en-GB" sz="1600" b="1" dirty="0"/>
              <a:t>characteristics</a:t>
            </a:r>
            <a:r>
              <a:rPr lang="en-GB" sz="1600" dirty="0"/>
              <a:t>.</a:t>
            </a:r>
            <a:endParaRPr lang="en-US" sz="1600" dirty="0"/>
          </a:p>
          <a:p>
            <a:r>
              <a:rPr lang="en-GB" sz="1600" b="1" dirty="0"/>
              <a:t>Network Slice instance:</a:t>
            </a:r>
            <a:r>
              <a:rPr lang="en-GB" sz="1600" dirty="0"/>
              <a:t> A set of </a:t>
            </a:r>
            <a:r>
              <a:rPr lang="en-GB" sz="1600" b="1" dirty="0"/>
              <a:t>Network Function instances </a:t>
            </a:r>
            <a:r>
              <a:rPr lang="en-GB" sz="1600" dirty="0"/>
              <a:t>and the </a:t>
            </a:r>
            <a:r>
              <a:rPr lang="en-GB" sz="1600" b="1" dirty="0"/>
              <a:t>required resources </a:t>
            </a:r>
            <a:r>
              <a:rPr lang="en-GB" sz="1600" dirty="0"/>
              <a:t>(e.g. compute, storage and networking resources) which form a deployed Network Slice.</a:t>
            </a:r>
          </a:p>
          <a:p>
            <a:r>
              <a:rPr lang="en-GB" sz="1600" b="1" dirty="0"/>
              <a:t>NSI ID: </a:t>
            </a:r>
            <a:r>
              <a:rPr lang="en-GB" sz="1600" dirty="0"/>
              <a:t>an </a:t>
            </a:r>
            <a:r>
              <a:rPr lang="en-GB" sz="1600" b="1" dirty="0"/>
              <a:t>identifier</a:t>
            </a:r>
            <a:r>
              <a:rPr lang="en-GB" sz="1600" dirty="0"/>
              <a:t> for identifying the </a:t>
            </a:r>
            <a:r>
              <a:rPr lang="en-GB" sz="1600" b="1" dirty="0"/>
              <a:t>Core Network part of a Network Slice instance </a:t>
            </a:r>
            <a:r>
              <a:rPr lang="en-GB" sz="1600" dirty="0"/>
              <a:t>when multiple Network Slice instances of the same Network Slice are deployed, and there is a need to differentiate between them in the 5GC.</a:t>
            </a:r>
            <a:endParaRPr lang="en-US" sz="1600" dirty="0"/>
          </a:p>
          <a:p>
            <a:endParaRPr lang="en-US" sz="1600" dirty="0"/>
          </a:p>
          <a:p>
            <a:r>
              <a:rPr lang="en-GB" sz="1600" b="1" dirty="0"/>
              <a:t>Network slices may differ </a:t>
            </a:r>
            <a:r>
              <a:rPr lang="en-GB" sz="1600" dirty="0"/>
              <a:t>for supported features and network functions optimisations, in which case such Network Slices may have e.g. </a:t>
            </a:r>
            <a:r>
              <a:rPr lang="en-GB" sz="1600" b="1" dirty="0"/>
              <a:t>different S-NSSAIs </a:t>
            </a:r>
            <a:r>
              <a:rPr lang="en-GB" sz="1600" dirty="0"/>
              <a:t>with </a:t>
            </a:r>
            <a:r>
              <a:rPr lang="en-GB" sz="1600" b="1" dirty="0"/>
              <a:t>different Slice/Service Type</a:t>
            </a:r>
            <a:r>
              <a:rPr lang="en-GB" sz="1600" dirty="0"/>
              <a:t>s (see clause 5.15.2.1). The operator can deploy multiple Network Slices delivering exactly the </a:t>
            </a:r>
            <a:r>
              <a:rPr lang="en-GB" sz="1600" b="1" dirty="0"/>
              <a:t>same features </a:t>
            </a:r>
            <a:r>
              <a:rPr lang="en-GB" sz="1600" dirty="0"/>
              <a:t>but </a:t>
            </a:r>
            <a:r>
              <a:rPr lang="en-GB" sz="1600" b="1" dirty="0"/>
              <a:t>for different groups of UEs</a:t>
            </a:r>
            <a:r>
              <a:rPr lang="en-GB" sz="1600" dirty="0"/>
              <a:t>, e.g. as they deliver a different </a:t>
            </a:r>
            <a:r>
              <a:rPr lang="en-GB" sz="1600" b="1" dirty="0"/>
              <a:t>committed service </a:t>
            </a:r>
            <a:r>
              <a:rPr lang="en-GB" sz="1600" dirty="0"/>
              <a:t>and/or because they are </a:t>
            </a:r>
            <a:r>
              <a:rPr lang="en-GB" sz="1600" b="1" dirty="0"/>
              <a:t>dedicated to a customer</a:t>
            </a:r>
            <a:r>
              <a:rPr lang="en-GB" sz="1600" dirty="0"/>
              <a:t>, </a:t>
            </a:r>
            <a:r>
              <a:rPr lang="en-GB" sz="1600" b="1" dirty="0"/>
              <a:t>in which case such Network Slices may have e.g. different S-NSSAIs </a:t>
            </a:r>
            <a:r>
              <a:rPr lang="en-GB" sz="1600" dirty="0"/>
              <a:t>with the </a:t>
            </a:r>
            <a:r>
              <a:rPr lang="en-GB" sz="1600" b="1" dirty="0"/>
              <a:t>same Slice/Service Type </a:t>
            </a:r>
            <a:r>
              <a:rPr lang="en-GB" sz="1600" dirty="0"/>
              <a:t>but </a:t>
            </a:r>
            <a:r>
              <a:rPr lang="en-GB" sz="1600" b="1" dirty="0"/>
              <a:t>different Slice Differentiator</a:t>
            </a:r>
            <a:r>
              <a:rPr lang="en-GB" sz="1600" dirty="0"/>
              <a:t>s (see clause 5.15.2.1).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87598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SA2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6F5D6A5-3237-4BBD-9A63-0064B6754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1454150"/>
            <a:ext cx="11183938" cy="4830763"/>
          </a:xfrm>
        </p:spPr>
        <p:txBody>
          <a:bodyPr/>
          <a:lstStyle/>
          <a:p>
            <a:r>
              <a:rPr lang="en-GB" sz="1600" b="1" dirty="0"/>
              <a:t>An S-NSSAI identifies a Network Slice</a:t>
            </a:r>
            <a:r>
              <a:rPr lang="en-GB" sz="1600" dirty="0"/>
              <a:t>.</a:t>
            </a:r>
            <a:endParaRPr lang="en-US" sz="1600" dirty="0"/>
          </a:p>
          <a:p>
            <a:pPr marL="230400" lvl="1" indent="0">
              <a:buNone/>
            </a:pPr>
            <a:r>
              <a:rPr lang="en-GB" sz="1600" dirty="0"/>
              <a:t>An S-NSSAI is comprised of:</a:t>
            </a:r>
            <a:endParaRPr lang="en-US" sz="1600" dirty="0"/>
          </a:p>
          <a:p>
            <a:pPr lvl="1"/>
            <a:r>
              <a:rPr lang="en-GB" sz="1600" dirty="0"/>
              <a:t>A Slice/Service type (SST), which refers to the expected Network Slice behaviour in terms of features and services;</a:t>
            </a:r>
            <a:endParaRPr lang="en-US" sz="1600" dirty="0"/>
          </a:p>
          <a:p>
            <a:pPr lvl="1"/>
            <a:r>
              <a:rPr lang="en-GB" sz="1600" dirty="0"/>
              <a:t>A Slice Differentiator (SD), which is optional information that complements the Slice/Service type(s) to differentiate amongst multiple Network Slices of the same Slice/Service type.</a:t>
            </a:r>
          </a:p>
          <a:p>
            <a:pPr marL="1070400" lvl="3" indent="0">
              <a:buNone/>
            </a:pPr>
            <a:r>
              <a:rPr lang="en-US" sz="1600" dirty="0"/>
              <a:t>Note: SD can be used to distinguish differentiated services or tenants?</a:t>
            </a:r>
            <a:endParaRPr lang="en-GB" sz="1600" dirty="0"/>
          </a:p>
          <a:p>
            <a:r>
              <a:rPr lang="en-GB" sz="1600" dirty="0"/>
              <a:t>Based on the operator's operational or deployment needs, a Network Slice instance can be associated with one or more S-NSSAIs, and an S-NSSAI can be associated with one or more Network Slice instances.</a:t>
            </a: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83612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SA5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87B1F2C9-6F2A-43D8-8F82-FA8202964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pPr hangingPunct="0"/>
            <a:r>
              <a:rPr lang="en-GB" sz="1600" b="1" dirty="0"/>
              <a:t>network slice:</a:t>
            </a:r>
            <a:r>
              <a:rPr lang="en-GB" sz="1600" dirty="0"/>
              <a:t> Defined in 3gpp TS 23.501 </a:t>
            </a:r>
          </a:p>
          <a:p>
            <a:pPr hangingPunct="0"/>
            <a:r>
              <a:rPr lang="en-GB" sz="1600" b="1" dirty="0"/>
              <a:t>network slice instance:</a:t>
            </a:r>
            <a:r>
              <a:rPr lang="en-GB" sz="1600" dirty="0"/>
              <a:t> Defined in 3GPP TS 23.501</a:t>
            </a:r>
          </a:p>
          <a:p>
            <a:pPr hangingPunct="0"/>
            <a:r>
              <a:rPr lang="en-GB" sz="1600" b="1" dirty="0"/>
              <a:t>network slice subnet:</a:t>
            </a:r>
            <a:r>
              <a:rPr lang="en-GB" sz="1600" dirty="0"/>
              <a:t> a representation of the management aspects of a set of Managed Functions and the required resources (e.g. compute, storage and networking resources).</a:t>
            </a:r>
            <a:endParaRPr lang="en-US" sz="1600" dirty="0"/>
          </a:p>
          <a:p>
            <a:pPr hangingPunct="0"/>
            <a:r>
              <a:rPr lang="en-GB" sz="1600" b="1" dirty="0"/>
              <a:t>network slice subnet instance:</a:t>
            </a:r>
            <a:r>
              <a:rPr lang="en-GB" sz="1600" dirty="0"/>
              <a:t> an instance of Network Slice Subnet representing the management aspects of a set of Managed Function instances and the used resources (e.g. compute, storage and networking resources).</a:t>
            </a:r>
          </a:p>
          <a:p>
            <a:pPr hangingPunct="0"/>
            <a:r>
              <a:rPr lang="en-GB" sz="1600" b="1" dirty="0"/>
              <a:t>communication services: </a:t>
            </a:r>
            <a:r>
              <a:rPr lang="en-GB" sz="1600" dirty="0"/>
              <a:t>subset of 3GPP defined services. Examples of 3GPP services (e.g. 5G LAN) can be found in TS 22.261.</a:t>
            </a:r>
          </a:p>
          <a:p>
            <a:pPr hangingPunct="0"/>
            <a:r>
              <a:rPr lang="en-GB" sz="1600" b="1" dirty="0"/>
              <a:t>communication service instance: </a:t>
            </a:r>
            <a:r>
              <a:rPr lang="en-GB" sz="1600" dirty="0"/>
              <a:t>run-time construct of a communication service for a defined group of users</a:t>
            </a:r>
            <a:endParaRPr lang="en-US" sz="1600" dirty="0"/>
          </a:p>
          <a:p>
            <a:pPr hangingPunct="0"/>
            <a:r>
              <a:rPr lang="en-GB" sz="1600" b="1" dirty="0"/>
              <a:t>service level specification</a:t>
            </a:r>
            <a:r>
              <a:rPr lang="en-GB" sz="1600" dirty="0"/>
              <a:t>: specification of the minimum acceptable standard of service</a:t>
            </a:r>
            <a:endParaRPr lang="en-US" sz="1600" dirty="0"/>
          </a:p>
          <a:p>
            <a:pPr hangingPunct="0"/>
            <a:r>
              <a:rPr lang="en-GB" sz="1600" b="1" dirty="0"/>
              <a:t>SLA requirements</a:t>
            </a:r>
            <a:r>
              <a:rPr lang="en-GB" sz="1600" dirty="0"/>
              <a:t>: service and network requirements derived from SLAs.</a:t>
            </a:r>
            <a:endParaRPr lang="en-US" sz="1600" dirty="0"/>
          </a:p>
          <a:p>
            <a:pPr hangingPunct="0"/>
            <a:endParaRPr lang="en-GB" sz="1600" dirty="0"/>
          </a:p>
          <a:p>
            <a:pPr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97652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SA5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5613EFC-ED23-4EC3-9662-F32239A76A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52463" y="2149060"/>
            <a:ext cx="11183937" cy="344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fontAlgn="base" hangingPunct="0">
              <a:lnSpc>
                <a:spcPct val="100000"/>
              </a:lnSpc>
              <a:buClrTx/>
              <a:buSzTx/>
              <a:buNone/>
              <a:tabLst/>
            </a:pPr>
            <a:r>
              <a:rPr lang="en-GB" altLang="en-US" sz="1600" dirty="0"/>
              <a:t>From a </a:t>
            </a:r>
            <a:r>
              <a:rPr lang="en-GB" altLang="en-US" sz="1600" b="1" dirty="0"/>
              <a:t>management point of view a network slice instance </a:t>
            </a:r>
            <a:r>
              <a:rPr lang="en-GB" altLang="en-US" sz="1600" dirty="0"/>
              <a:t>is complete in the sense that it includes all the </a:t>
            </a:r>
            <a:r>
              <a:rPr lang="en-GB" altLang="zh-CN" sz="1600" dirty="0"/>
              <a:t>managed function instances, with their supporting resources, to provide a certain set of communication services to serve a certain business purpose. In other words, the network slice instance is complete because it completely satisfies the associated SLS.</a:t>
            </a:r>
            <a:endParaRPr lang="en-US" altLang="zh-CN" sz="1600" dirty="0"/>
          </a:p>
          <a:p>
            <a:pPr marL="0" marR="0" lvl="0" indent="0" fontAlgn="base" hangingPunct="0">
              <a:lnSpc>
                <a:spcPct val="100000"/>
              </a:lnSpc>
              <a:buClrTx/>
              <a:buSzTx/>
              <a:buNone/>
              <a:tabLst/>
            </a:pPr>
            <a:r>
              <a:rPr lang="en-GB" altLang="zh-CN" sz="1600" dirty="0"/>
              <a:t>The following concepts are related to network slicing management:</a:t>
            </a:r>
            <a:endParaRPr lang="en-US" altLang="zh-CN" sz="1600" dirty="0"/>
          </a:p>
          <a:p>
            <a:pPr marL="228600" marR="0" lvl="1" indent="-228600" fontAlgn="base" hangingPunct="0">
              <a:lnSpc>
                <a:spcPct val="100000"/>
              </a:lnSpc>
              <a:buClrTx/>
              <a:buSzTx/>
              <a:buAutoNum type="alphaLcPeriod"/>
              <a:tabLst/>
            </a:pPr>
            <a:r>
              <a:rPr lang="en-US" altLang="zh-CN" sz="1600" dirty="0"/>
              <a:t>Services which are supported by network slice instances (services who's service level requirements are satisfied by the SLS associated with the network slice instances) </a:t>
            </a:r>
          </a:p>
          <a:p>
            <a:pPr marL="228600" marR="0" lvl="1" indent="-228600" fontAlgn="base" hangingPunct="0">
              <a:lnSpc>
                <a:spcPct val="100000"/>
              </a:lnSpc>
              <a:buClrTx/>
              <a:buSzTx/>
              <a:buAutoNum type="alphaLcPeriod"/>
              <a:tabLst/>
            </a:pPr>
            <a:r>
              <a:rPr lang="en-US" altLang="zh-CN" sz="1600" dirty="0"/>
              <a:t>Network Slice Subnet instances and networks composed of PNF, VNF or both and exposed as Network Slice instances</a:t>
            </a:r>
          </a:p>
          <a:p>
            <a:pPr marL="228600" marR="0" lvl="1" indent="-228600" fontAlgn="base" hangingPunct="0">
              <a:lnSpc>
                <a:spcPct val="100000"/>
              </a:lnSpc>
              <a:buClrTx/>
              <a:buSzTx/>
              <a:buAutoNum type="alphaLcPeriod"/>
              <a:tabLst/>
            </a:pPr>
            <a:r>
              <a:rPr lang="en-US" altLang="zh-CN" sz="1600" dirty="0"/>
              <a:t>Network function (PNFs, VNFs) grouped into Network Slice Subnet instances</a:t>
            </a:r>
          </a:p>
          <a:p>
            <a:pPr marL="228600" marR="0" lvl="1" indent="-228600" fontAlgn="base" hangingPunct="0">
              <a:lnSpc>
                <a:spcPct val="100000"/>
              </a:lnSpc>
              <a:buClrTx/>
              <a:buSzTx/>
              <a:buAutoNum type="alphaLcPeriod"/>
              <a:tabLst/>
            </a:pPr>
            <a:r>
              <a:rPr lang="en-US" altLang="zh-CN" sz="1600" dirty="0"/>
              <a:t>Resources which support the network (e.g. virtualized resource, non-virtualized resource)</a:t>
            </a:r>
          </a:p>
          <a:p>
            <a:pPr marL="0" marR="0" lvl="1" indent="0" fontAlgn="base" hangingPunct="0">
              <a:lnSpc>
                <a:spcPct val="100000"/>
              </a:lnSpc>
              <a:buClrTx/>
              <a:buSzTx/>
              <a:buNone/>
              <a:tabLst/>
            </a:pPr>
            <a:endParaRPr lang="en-US" altLang="zh-CN" sz="1600" dirty="0"/>
          </a:p>
          <a:p>
            <a:pPr marL="0" marR="0" lvl="1" indent="0" fontAlgn="base" hangingPunct="0">
              <a:lnSpc>
                <a:spcPct val="100000"/>
              </a:lnSpc>
              <a:buClrTx/>
              <a:buSzTx/>
              <a:buNone/>
              <a:tabLst/>
            </a:pPr>
            <a:endParaRPr lang="en-US" altLang="zh-CN" sz="1600" dirty="0"/>
          </a:p>
          <a:p>
            <a:pPr marL="0" marR="0" lvl="1" indent="0" fontAlgn="base" hangingPunct="0">
              <a:lnSpc>
                <a:spcPct val="100000"/>
              </a:lnSpc>
              <a:buClrTx/>
              <a:buSzTx/>
              <a:buNone/>
              <a:tabLst/>
            </a:pPr>
            <a:r>
              <a:rPr lang="en-US" altLang="zh-CN" sz="16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212732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SA5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9A8F46A-0B93-4506-89FE-F5045C216D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7700" y="1810550"/>
            <a:ext cx="11183938" cy="260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hangingPunct="0">
              <a:buNone/>
            </a:pPr>
            <a:r>
              <a:rPr lang="en-GB" sz="1600" b="1" dirty="0"/>
              <a:t>General information for service profile</a:t>
            </a:r>
            <a:endParaRPr lang="en-US" sz="1600" b="1" dirty="0"/>
          </a:p>
          <a:p>
            <a:pPr marL="0" indent="0" hangingPunct="0">
              <a:buNone/>
            </a:pPr>
            <a:r>
              <a:rPr lang="en-GB" sz="1600" dirty="0"/>
              <a:t>Depending on industry requirements and operator’s design requirements, different service profiles may be used to represent SLS associated with instances of Network Slice IOC. </a:t>
            </a:r>
            <a:endParaRPr lang="en-US" sz="1600" dirty="0"/>
          </a:p>
          <a:p>
            <a:pPr marL="0" indent="0" hangingPunct="0">
              <a:buNone/>
            </a:pPr>
            <a:r>
              <a:rPr lang="en-GB" sz="1600" dirty="0"/>
              <a:t>The following are examples for service profiles:</a:t>
            </a:r>
            <a:endParaRPr lang="en-US" sz="1600" dirty="0"/>
          </a:p>
          <a:p>
            <a:pPr hangingPunct="0">
              <a:buFontTx/>
              <a:buChar char="-"/>
            </a:pPr>
            <a:r>
              <a:rPr lang="en-GB" sz="1600" dirty="0"/>
              <a:t>A </a:t>
            </a:r>
            <a:r>
              <a:rPr lang="en-GB" sz="1600" b="1" dirty="0"/>
              <a:t>service profile</a:t>
            </a:r>
            <a:r>
              <a:rPr lang="en-GB" sz="1600" dirty="0"/>
              <a:t> is used to capture a set of requirements for the new </a:t>
            </a:r>
            <a:r>
              <a:rPr lang="en-GB" sz="1600" b="1" dirty="0"/>
              <a:t>network slice in</a:t>
            </a:r>
            <a:r>
              <a:rPr lang="en-GB" sz="1600" dirty="0"/>
              <a:t>stance such as (</a:t>
            </a:r>
            <a:r>
              <a:rPr lang="en-GB" sz="1600" dirty="0" err="1"/>
              <a:t>eMBB</a:t>
            </a:r>
            <a:r>
              <a:rPr lang="en-GB" sz="1600" dirty="0"/>
              <a:t>, </a:t>
            </a:r>
            <a:r>
              <a:rPr lang="en-GB" sz="1600" dirty="0" err="1"/>
              <a:t>MIoT</a:t>
            </a:r>
            <a:r>
              <a:rPr lang="en-GB" sz="1600" dirty="0"/>
              <a:t>, URLLC). </a:t>
            </a:r>
            <a:endParaRPr lang="en-US" sz="1600" dirty="0"/>
          </a:p>
          <a:p>
            <a:pPr hangingPunct="0">
              <a:buFontTx/>
              <a:buChar char="-"/>
            </a:pPr>
            <a:r>
              <a:rPr lang="en-GB" sz="1600" dirty="0"/>
              <a:t>A </a:t>
            </a:r>
            <a:r>
              <a:rPr lang="en-GB" sz="1600" b="1" dirty="0"/>
              <a:t>service profile </a:t>
            </a:r>
            <a:r>
              <a:rPr lang="en-GB" sz="1600" dirty="0"/>
              <a:t>is used to capture a set of specific industry requirements for creation of </a:t>
            </a:r>
            <a:r>
              <a:rPr lang="en-GB" sz="1600" b="1" dirty="0"/>
              <a:t>network slice instance </a:t>
            </a:r>
            <a:r>
              <a:rPr lang="en-GB" sz="1600" dirty="0"/>
              <a:t>such as V2X, smart grid, Remote Healthcare.</a:t>
            </a:r>
          </a:p>
          <a:p>
            <a:pPr marL="0" indent="0" hangingPunct="0">
              <a:buNone/>
            </a:pPr>
            <a:endParaRPr lang="en-GB" sz="1600" dirty="0"/>
          </a:p>
          <a:p>
            <a:pPr marL="0" indent="0" hangingPunct="0">
              <a:buNone/>
            </a:pPr>
            <a:r>
              <a:rPr lang="en-US" altLang="zh-CN" sz="16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1291911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Interpretation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691BF2D-E644-4263-953D-C10C99884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463" y="1454150"/>
            <a:ext cx="11183938" cy="4830763"/>
          </a:xfrm>
        </p:spPr>
        <p:txBody>
          <a:bodyPr/>
          <a:lstStyle/>
          <a:p>
            <a:r>
              <a:rPr lang="en-US" sz="1800" dirty="0"/>
              <a:t>A </a:t>
            </a:r>
            <a:r>
              <a:rPr lang="en-US" sz="1800" b="1" dirty="0"/>
              <a:t>signaling network slice </a:t>
            </a:r>
            <a:r>
              <a:rPr lang="en-US" sz="1800" dirty="0"/>
              <a:t>is a </a:t>
            </a:r>
            <a:r>
              <a:rPr lang="en-US" sz="1800" b="1" dirty="0"/>
              <a:t>committed service </a:t>
            </a:r>
            <a:r>
              <a:rPr lang="en-GB" sz="1800" dirty="0"/>
              <a:t>provides specific network </a:t>
            </a:r>
            <a:r>
              <a:rPr lang="en-GB" sz="1800" b="1" dirty="0"/>
              <a:t>capabilities</a:t>
            </a:r>
            <a:r>
              <a:rPr lang="en-GB" sz="1800" dirty="0"/>
              <a:t> and network </a:t>
            </a:r>
            <a:r>
              <a:rPr lang="en-GB" sz="1800" b="1" dirty="0"/>
              <a:t>characteristics</a:t>
            </a:r>
            <a:r>
              <a:rPr lang="en-GB" sz="1800" dirty="0"/>
              <a:t> to a specific </a:t>
            </a:r>
            <a:r>
              <a:rPr lang="en-GB" sz="1800" b="1" dirty="0"/>
              <a:t>customer</a:t>
            </a:r>
            <a:r>
              <a:rPr lang="en-GB" sz="1800" dirty="0"/>
              <a:t> (tenant) or a </a:t>
            </a:r>
            <a:r>
              <a:rPr lang="en-GB" sz="1800" b="1" dirty="0"/>
              <a:t>group of UEs </a:t>
            </a:r>
            <a:r>
              <a:rPr lang="en-GB" sz="1800" dirty="0"/>
              <a:t>of the same customer. A signalling network slice is </a:t>
            </a:r>
            <a:r>
              <a:rPr lang="en-GB" sz="1800" b="1" dirty="0"/>
              <a:t>identified</a:t>
            </a:r>
            <a:r>
              <a:rPr lang="en-GB" sz="1800" dirty="0"/>
              <a:t> by a </a:t>
            </a:r>
            <a:r>
              <a:rPr lang="en-GB" sz="1800" b="1" dirty="0" err="1"/>
              <a:t>sNSSAI</a:t>
            </a:r>
            <a:r>
              <a:rPr lang="en-GB" sz="1800" dirty="0"/>
              <a:t>. The </a:t>
            </a:r>
            <a:r>
              <a:rPr lang="en-US" sz="1800" dirty="0"/>
              <a:t>signaling network slice may represent a </a:t>
            </a:r>
            <a:r>
              <a:rPr lang="en-US" sz="1800" b="1" dirty="0"/>
              <a:t>network connectivity part</a:t>
            </a:r>
            <a:r>
              <a:rPr lang="en-US" sz="1800" dirty="0"/>
              <a:t> of </a:t>
            </a:r>
            <a:r>
              <a:rPr lang="en-US" sz="1800" b="1" dirty="0"/>
              <a:t>communication service </a:t>
            </a:r>
            <a:r>
              <a:rPr lang="en-US" sz="1800" dirty="0"/>
              <a:t>and is committed by the NOP. </a:t>
            </a:r>
            <a:endParaRPr lang="en-GB" sz="1800" dirty="0"/>
          </a:p>
          <a:p>
            <a:r>
              <a:rPr lang="en-GB" sz="1800" dirty="0"/>
              <a:t>A </a:t>
            </a:r>
            <a:r>
              <a:rPr lang="en-GB" sz="1800" b="1" dirty="0"/>
              <a:t>management network slice </a:t>
            </a:r>
            <a:r>
              <a:rPr lang="en-GB" sz="1800" dirty="0"/>
              <a:t>is a group of </a:t>
            </a:r>
            <a:r>
              <a:rPr lang="en-GB" sz="1800" b="1" dirty="0"/>
              <a:t>resources</a:t>
            </a:r>
            <a:r>
              <a:rPr lang="en-GB" sz="1800" dirty="0"/>
              <a:t> deployed to support one or multiple </a:t>
            </a:r>
            <a:r>
              <a:rPr lang="en-GB" sz="1800" b="1" dirty="0"/>
              <a:t>signalling network slices/committed services</a:t>
            </a:r>
            <a:r>
              <a:rPr lang="en-GB" sz="1800" dirty="0"/>
              <a:t>. A management network slice is </a:t>
            </a:r>
            <a:r>
              <a:rPr lang="en-GB" sz="1800" b="1" dirty="0"/>
              <a:t>identified</a:t>
            </a:r>
            <a:r>
              <a:rPr lang="en-GB" sz="1800" dirty="0"/>
              <a:t> by </a:t>
            </a:r>
            <a:r>
              <a:rPr lang="en-GB" sz="1800" b="1" dirty="0"/>
              <a:t>Network Slice Instance Id (NSI Id). </a:t>
            </a:r>
            <a:endParaRPr lang="en-US" sz="1800" dirty="0"/>
          </a:p>
          <a:p>
            <a:r>
              <a:rPr lang="en-US" sz="1800" dirty="0"/>
              <a:t>A </a:t>
            </a:r>
            <a:r>
              <a:rPr lang="en-US" sz="1800" b="1" dirty="0"/>
              <a:t>Service Profile</a:t>
            </a:r>
            <a:r>
              <a:rPr lang="en-US" sz="1800" dirty="0"/>
              <a:t> is used to </a:t>
            </a:r>
            <a:r>
              <a:rPr lang="en-GB" sz="1800" dirty="0"/>
              <a:t>capture a set of </a:t>
            </a:r>
            <a:r>
              <a:rPr lang="en-GB" sz="1800" b="1" dirty="0"/>
              <a:t>requirements</a:t>
            </a:r>
            <a:r>
              <a:rPr lang="en-GB" sz="1800" dirty="0"/>
              <a:t> of a (</a:t>
            </a:r>
            <a:r>
              <a:rPr lang="en-GB" sz="1800" b="1" dirty="0"/>
              <a:t>signalling</a:t>
            </a:r>
            <a:r>
              <a:rPr lang="en-GB" sz="1800" dirty="0"/>
              <a:t>) network slice instance, and the </a:t>
            </a:r>
            <a:r>
              <a:rPr lang="en-GB" sz="1800" b="1" dirty="0"/>
              <a:t>SLS</a:t>
            </a:r>
            <a:r>
              <a:rPr lang="en-GB" sz="1800" dirty="0"/>
              <a:t> is converted and combined from </a:t>
            </a:r>
            <a:r>
              <a:rPr lang="en-GB" sz="1800" b="1" dirty="0"/>
              <a:t>Service Profiles of committed services/</a:t>
            </a:r>
            <a:r>
              <a:rPr lang="en-US" sz="1800" b="1" dirty="0"/>
              <a:t>signaling network slices</a:t>
            </a:r>
            <a:r>
              <a:rPr lang="en-US" sz="1800" dirty="0"/>
              <a:t>, and represented the Service Level Specification of a (</a:t>
            </a:r>
            <a:r>
              <a:rPr lang="en-US" sz="1800" b="1" dirty="0"/>
              <a:t>management</a:t>
            </a:r>
            <a:r>
              <a:rPr lang="en-US" sz="1800" dirty="0"/>
              <a:t>) </a:t>
            </a:r>
            <a:r>
              <a:rPr lang="en-GB" sz="1800" dirty="0"/>
              <a:t>network slice instance serving the committed services/</a:t>
            </a:r>
            <a:r>
              <a:rPr lang="en-US" sz="1800" dirty="0"/>
              <a:t>signaling network slices. SLS can be represented by Service Profile(s).</a:t>
            </a:r>
          </a:p>
          <a:p>
            <a:pPr marL="0" indent="0">
              <a:buNone/>
            </a:pPr>
            <a:r>
              <a:rPr lang="en-US" sz="1800" dirty="0"/>
              <a:t>Given all said above, a </a:t>
            </a:r>
            <a:r>
              <a:rPr lang="en-US" sz="1800" b="1" dirty="0"/>
              <a:t>specific service</a:t>
            </a:r>
            <a:r>
              <a:rPr lang="en-US" sz="1800" dirty="0"/>
              <a:t>, or </a:t>
            </a:r>
            <a:r>
              <a:rPr lang="en-US" sz="1800" b="1" dirty="0"/>
              <a:t>a specific service of a specific tenant </a:t>
            </a:r>
            <a:r>
              <a:rPr lang="en-US" sz="1800" dirty="0"/>
              <a:t>is called as </a:t>
            </a:r>
            <a:r>
              <a:rPr lang="en-US" sz="1800" b="1" dirty="0"/>
              <a:t>committed service or signaling </a:t>
            </a:r>
            <a:r>
              <a:rPr lang="en-US" sz="1800" dirty="0"/>
              <a:t>network slice, it’s identified with an </a:t>
            </a:r>
            <a:r>
              <a:rPr lang="en-US" sz="1800" b="1" dirty="0"/>
              <a:t>S-NSSAI (or </a:t>
            </a:r>
            <a:r>
              <a:rPr lang="en-US" sz="1800" b="1" dirty="0" err="1"/>
              <a:t>sNSSAI</a:t>
            </a:r>
            <a:r>
              <a:rPr lang="en-US" sz="1800" b="1" dirty="0"/>
              <a:t>), </a:t>
            </a:r>
            <a:r>
              <a:rPr lang="en-US" sz="1800" dirty="0"/>
              <a:t>and its requirements are represented in a </a:t>
            </a:r>
            <a:r>
              <a:rPr lang="en-US" sz="1800" b="1" dirty="0"/>
              <a:t>Service Profile</a:t>
            </a:r>
            <a:r>
              <a:rPr lang="en-US" sz="1800" dirty="0"/>
              <a:t>. Multiple committed services or signaling network slices can be supported by a single </a:t>
            </a:r>
            <a:r>
              <a:rPr lang="en-US" sz="1800" b="1" dirty="0"/>
              <a:t>management</a:t>
            </a:r>
            <a:r>
              <a:rPr lang="en-US" sz="1800" dirty="0"/>
              <a:t> network slice instance identified with </a:t>
            </a:r>
            <a:r>
              <a:rPr lang="en-US" sz="1800" b="1" dirty="0"/>
              <a:t>NSI Id </a:t>
            </a:r>
            <a:r>
              <a:rPr lang="en-US" sz="1800" dirty="0"/>
              <a:t>which</a:t>
            </a:r>
            <a:r>
              <a:rPr lang="en-US" sz="1800" b="1" dirty="0"/>
              <a:t> </a:t>
            </a:r>
            <a:r>
              <a:rPr lang="en-US" sz="1800" dirty="0"/>
              <a:t>requirements are represented in </a:t>
            </a:r>
            <a:r>
              <a:rPr lang="en-US" sz="1800" b="1" dirty="0"/>
              <a:t>SLS/Combination of Service Profile(s).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197258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Relationship in one deployment scenario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CF5DB4-A210-4BCE-9437-D6C97D62C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079" y="1746357"/>
            <a:ext cx="10322174" cy="399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20935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F618-CB58-4BCB-9C89-EA143F861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pPr algn="l"/>
            <a:r>
              <a:rPr lang="en-GB" sz="3200" b="1" dirty="0"/>
              <a:t>Concept clarification for Network Slice</a:t>
            </a:r>
            <a:br>
              <a:rPr lang="en-GB" sz="3200" b="1" dirty="0"/>
            </a:br>
            <a:r>
              <a:rPr lang="en-GB" sz="3200" b="1" dirty="0">
                <a:solidFill>
                  <a:schemeClr val="bg1">
                    <a:lumMod val="50000"/>
                  </a:schemeClr>
                </a:solidFill>
              </a:rPr>
              <a:t>Instance relationship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E6F0E2-7837-4776-A23D-E98C54D8A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124" y="1498813"/>
            <a:ext cx="8477617" cy="285687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DCF8C45-F508-47F9-A31E-EDF8C28B728A}"/>
              </a:ext>
            </a:extLst>
          </p:cNvPr>
          <p:cNvSpPr txBox="1"/>
          <p:nvPr/>
        </p:nvSpPr>
        <p:spPr>
          <a:xfrm flipH="1">
            <a:off x="448395" y="4806258"/>
            <a:ext cx="10229436" cy="1268791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 eaLnBrk="1" fontAlgn="auto" hangingPunct="1">
              <a:spcBef>
                <a:spcPts val="0"/>
              </a:spcBef>
              <a:spcAft>
                <a:spcPts val="600"/>
              </a:spcAft>
              <a:tabLst>
                <a:tab pos="360000" algn="l"/>
              </a:tabLst>
            </a:pPr>
            <a:r>
              <a:rPr lang="en-US" sz="1050" b="1" dirty="0">
                <a:solidFill>
                  <a:srgbClr val="001135"/>
                </a:solidFill>
                <a:latin typeface="Nokia Pure Text Light"/>
                <a:cs typeface="+mn-cs"/>
              </a:rPr>
              <a:t>Management Network Slice </a:t>
            </a:r>
            <a:r>
              <a:rPr lang="en-US" sz="1050" dirty="0">
                <a:solidFill>
                  <a:srgbClr val="001135"/>
                </a:solidFill>
                <a:latin typeface="Nokia Pure Text Light"/>
                <a:cs typeface="+mn-cs"/>
              </a:rPr>
              <a:t>reflects network slice in management plane, it’s identified by NSI Id defined as DN.</a:t>
            </a:r>
          </a:p>
          <a:p>
            <a:pPr defTabSz="360000" eaLnBrk="1" fontAlgn="auto" hangingPunct="1">
              <a:spcBef>
                <a:spcPts val="0"/>
              </a:spcBef>
              <a:spcAft>
                <a:spcPts val="600"/>
              </a:spcAft>
              <a:tabLst>
                <a:tab pos="360000" algn="l"/>
              </a:tabLst>
            </a:pPr>
            <a:r>
              <a:rPr lang="en-US" sz="1050" b="1" dirty="0">
                <a:solidFill>
                  <a:srgbClr val="001135"/>
                </a:solidFill>
                <a:latin typeface="Nokia Pure Text Light"/>
                <a:cs typeface="+mn-cs"/>
              </a:rPr>
              <a:t>Committed Service/Signaling Network Slice </a:t>
            </a:r>
            <a:r>
              <a:rPr lang="en-US" sz="1050" dirty="0">
                <a:solidFill>
                  <a:srgbClr val="001135"/>
                </a:solidFill>
                <a:latin typeface="Nokia Pure Text Light"/>
                <a:cs typeface="+mn-cs"/>
              </a:rPr>
              <a:t>reflects network slice in signaling plane, it’s same to Network Slice defined in SA2 and it’s identified by </a:t>
            </a:r>
            <a:r>
              <a:rPr lang="en-US" sz="1050" dirty="0" err="1">
                <a:solidFill>
                  <a:srgbClr val="001135"/>
                </a:solidFill>
                <a:latin typeface="Nokia Pure Text Light"/>
                <a:cs typeface="+mn-cs"/>
              </a:rPr>
              <a:t>sNSSAI</a:t>
            </a:r>
            <a:r>
              <a:rPr lang="en-US" sz="1050" dirty="0">
                <a:solidFill>
                  <a:srgbClr val="001135"/>
                </a:solidFill>
                <a:latin typeface="Nokia Pure Text Light"/>
                <a:cs typeface="+mn-cs"/>
              </a:rPr>
              <a:t>. It can represent network part of a communication service (CS is E2E which including device and application).  One Communication Service can be supported by multiple Committed Services/Signaling Network Slices (provided by multiple operators)</a:t>
            </a:r>
          </a:p>
          <a:p>
            <a:pPr defTabSz="360000" eaLnBrk="1" fontAlgn="auto" hangingPunct="1">
              <a:spcBef>
                <a:spcPts val="0"/>
              </a:spcBef>
              <a:spcAft>
                <a:spcPts val="600"/>
              </a:spcAft>
              <a:tabLst>
                <a:tab pos="360000" algn="l"/>
              </a:tabLst>
            </a:pPr>
            <a:r>
              <a:rPr lang="en-US" sz="1050" b="1" dirty="0">
                <a:solidFill>
                  <a:srgbClr val="001135"/>
                </a:solidFill>
                <a:latin typeface="Nokia Pure Text Light"/>
                <a:cs typeface="+mn-cs"/>
              </a:rPr>
              <a:t>SLS</a:t>
            </a:r>
            <a:r>
              <a:rPr lang="en-US" sz="1050" dirty="0">
                <a:solidFill>
                  <a:srgbClr val="001135"/>
                </a:solidFill>
                <a:latin typeface="Nokia Pure Text Light"/>
                <a:cs typeface="+mn-cs"/>
              </a:rPr>
              <a:t> reflects requirements on the Management Network Slice Instance, and </a:t>
            </a:r>
            <a:r>
              <a:rPr lang="en-US" sz="1050" b="1" dirty="0">
                <a:solidFill>
                  <a:srgbClr val="001135"/>
                </a:solidFill>
                <a:latin typeface="Nokia Pure Text Light"/>
                <a:cs typeface="+mn-cs"/>
              </a:rPr>
              <a:t>Service Profile </a:t>
            </a:r>
            <a:r>
              <a:rPr lang="en-US" sz="1050" dirty="0">
                <a:solidFill>
                  <a:srgbClr val="001135"/>
                </a:solidFill>
                <a:latin typeface="Nokia Pure Text Light"/>
                <a:cs typeface="+mn-cs"/>
              </a:rPr>
              <a:t>reflects</a:t>
            </a:r>
            <a:r>
              <a:rPr lang="en-US" sz="1050" b="1" dirty="0">
                <a:solidFill>
                  <a:srgbClr val="001135"/>
                </a:solidFill>
                <a:latin typeface="Nokia Pure Text Light"/>
                <a:cs typeface="+mn-cs"/>
              </a:rPr>
              <a:t> </a:t>
            </a:r>
            <a:r>
              <a:rPr lang="en-US" sz="1050" dirty="0">
                <a:solidFill>
                  <a:srgbClr val="001135"/>
                </a:solidFill>
                <a:latin typeface="Nokia Pure Text Light"/>
                <a:cs typeface="+mn-cs"/>
              </a:rPr>
              <a:t>requirements on the Signaling Network Slice  and can be used to derive/represent SLS</a:t>
            </a:r>
            <a:endParaRPr lang="en-US" sz="1050" b="1" dirty="0">
              <a:solidFill>
                <a:srgbClr val="001135"/>
              </a:solidFill>
              <a:latin typeface="Nokia Pure Text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234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44656</TotalTime>
  <Words>1050</Words>
  <Application>Microsoft Office PowerPoint</Application>
  <PresentationFormat>Widescreen</PresentationFormat>
  <Paragraphs>53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宋体</vt:lpstr>
      <vt:lpstr>Arial</vt:lpstr>
      <vt:lpstr>Calibri</vt:lpstr>
      <vt:lpstr>Nokia Pure Text Light</vt:lpstr>
      <vt:lpstr>Times New Roman</vt:lpstr>
      <vt:lpstr>Office Theme</vt:lpstr>
      <vt:lpstr>Concept clarification for Network Slice SA5#128 18-22 November  Zhuhai (China) </vt:lpstr>
      <vt:lpstr>Concept clarification for Network Slice SA2</vt:lpstr>
      <vt:lpstr>Concept clarification for Network Slice SA2</vt:lpstr>
      <vt:lpstr>Concept clarification for Network Slice SA5</vt:lpstr>
      <vt:lpstr>Concept clarification for Network Slice SA5</vt:lpstr>
      <vt:lpstr>Concept clarification for Network Slice SA5</vt:lpstr>
      <vt:lpstr>Concept clarification for Network Slice Interpretation</vt:lpstr>
      <vt:lpstr>Concept clarification for Network Slice Relationship in one deployment scenario</vt:lpstr>
      <vt:lpstr>Concept clarification for Network Slice Instance relationship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ping jing</cp:lastModifiedBy>
  <cp:revision>1283</cp:revision>
  <dcterms:created xsi:type="dcterms:W3CDTF">2008-08-30T09:32:10Z</dcterms:created>
  <dcterms:modified xsi:type="dcterms:W3CDTF">2019-11-07T10:24:49Z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1356422937</vt:i4>
  </property>
  <property fmtid="{D5CDD505-2E9C-101B-9397-08002B2CF9AE}" pid="3" name="_NewReviewCycle">
    <vt:lpwstr/>
  </property>
  <property fmtid="{D5CDD505-2E9C-101B-9397-08002B2CF9AE}" pid="4" name="_EmailSubject">
    <vt:lpwstr>template of PPT</vt:lpwstr>
  </property>
  <property fmtid="{D5CDD505-2E9C-101B-9397-08002B2CF9AE}" pid="5" name="_AuthorEmail">
    <vt:lpwstr>maryse.gardella@nokia.com</vt:lpwstr>
  </property>
  <property fmtid="{D5CDD505-2E9C-101B-9397-08002B2CF9AE}" pid="6" name="_AuthorEmailDisplayName">
    <vt:lpwstr>Gardella, Maryse (Nokia - FR/Paris-Saclay)</vt:lpwstr>
  </property>
</Properties>
</file>